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479" r:id="rId2"/>
    <p:sldId id="480" r:id="rId3"/>
    <p:sldId id="481" r:id="rId4"/>
    <p:sldId id="482" r:id="rId5"/>
    <p:sldId id="483" r:id="rId6"/>
    <p:sldId id="484" r:id="rId7"/>
    <p:sldId id="485" r:id="rId8"/>
    <p:sldId id="486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495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BE"/>
    <a:srgbClr val="FF66FF"/>
    <a:srgbClr val="800080"/>
    <a:srgbClr val="0080FF"/>
    <a:srgbClr val="66CCFF"/>
    <a:srgbClr val="00FF00"/>
    <a:srgbClr val="66FF66"/>
    <a:srgbClr val="FF8000"/>
    <a:srgbClr val="FFCC66"/>
    <a:srgbClr val="0F7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2562" autoAdjust="0"/>
  </p:normalViewPr>
  <p:slideViewPr>
    <p:cSldViewPr snapToObjects="1">
      <p:cViewPr>
        <p:scale>
          <a:sx n="70" d="100"/>
          <a:sy n="70" d="100"/>
        </p:scale>
        <p:origin x="-806" y="-2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BC989-131B-AB4F-9A31-AC5F7EC985D6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183D7-1F54-4C4D-BC04-D543AE90D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CA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CA" smtClean="0"/>
              <a:t>Click to edit Master text styles</a:t>
            </a:r>
          </a:p>
          <a:p>
            <a:pPr lvl="1" eaLnBrk="1" latinLnBrk="0" hangingPunct="1"/>
            <a:r>
              <a:rPr lang="en-CA" smtClean="0"/>
              <a:t>Second level</a:t>
            </a:r>
          </a:p>
          <a:p>
            <a:pPr lvl="2" eaLnBrk="1" latinLnBrk="0" hangingPunct="1"/>
            <a:r>
              <a:rPr lang="en-CA" smtClean="0"/>
              <a:t>Third level</a:t>
            </a:r>
          </a:p>
          <a:p>
            <a:pPr lvl="3" eaLnBrk="1" latinLnBrk="0" hangingPunct="1"/>
            <a:r>
              <a:rPr lang="en-CA" smtClean="0"/>
              <a:t>Fourth level</a:t>
            </a:r>
          </a:p>
          <a:p>
            <a:pPr lvl="4" eaLnBrk="1" latinLnBrk="0" hangingPunct="1"/>
            <a:r>
              <a:rPr lang="en-CA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CA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CA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CA" smtClean="0"/>
              <a:t>Click to edit Master text styles</a:t>
            </a:r>
          </a:p>
          <a:p>
            <a:pPr lvl="1" eaLnBrk="1" latinLnBrk="0" hangingPunct="1"/>
            <a:r>
              <a:rPr kumimoji="0" lang="en-CA" smtClean="0"/>
              <a:t>Second level</a:t>
            </a:r>
          </a:p>
          <a:p>
            <a:pPr lvl="2" eaLnBrk="1" latinLnBrk="0" hangingPunct="1"/>
            <a:r>
              <a:rPr kumimoji="0" lang="en-CA" smtClean="0"/>
              <a:t>Third level</a:t>
            </a:r>
          </a:p>
          <a:p>
            <a:pPr lvl="3" eaLnBrk="1" latinLnBrk="0" hangingPunct="1"/>
            <a:r>
              <a:rPr kumimoji="0" lang="en-CA" smtClean="0"/>
              <a:t>Fourth level</a:t>
            </a:r>
          </a:p>
          <a:p>
            <a:pPr lvl="4" eaLnBrk="1" latinLnBrk="0" hangingPunct="1"/>
            <a:r>
              <a:rPr kumimoji="0" lang="en-CA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FA6CC54-22AD-2A45-ADA6-8F749380B8B6}" type="datetimeFigureOut">
              <a:rPr lang="en-US" smtClean="0"/>
              <a:pPr/>
              <a:t>12/4/2017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BED8043-3D8F-D147-B1C0-C490C9B566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ojhang@cs.ucla.edu" TargetMode="External"/><Relationship Id="rId2" Type="http://schemas.openxmlformats.org/officeDocument/2006/relationships/hyperlink" Target="mailto:tsenghy@g.ucla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helsea.ju@cs.ucla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More about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786" y="4561114"/>
            <a:ext cx="8352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Slides for CS 31 discussion session</a:t>
            </a:r>
          </a:p>
          <a:p>
            <a:r>
              <a:rPr lang="en-US" dirty="0"/>
              <a:t>TA: Hsiao-Yun (Katie) Tseng  </a:t>
            </a:r>
            <a:r>
              <a:rPr lang="en-US" dirty="0">
                <a:hlinkClick r:id="rId2"/>
              </a:rPr>
              <a:t>tsenghy@g.ucla.edu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Credit </a:t>
            </a:r>
            <a:r>
              <a:rPr lang="en-US" dirty="0"/>
              <a:t>to former TA Bo-</a:t>
            </a:r>
            <a:r>
              <a:rPr lang="en-US" dirty="0" err="1"/>
              <a:t>Jhang</a:t>
            </a:r>
            <a:r>
              <a:rPr lang="en-US" dirty="0"/>
              <a:t> Ho (</a:t>
            </a:r>
            <a:r>
              <a:rPr lang="en-US" dirty="0">
                <a:hlinkClick r:id="rId3"/>
              </a:rPr>
              <a:t>bojhang@cs.ucla.edu</a:t>
            </a:r>
            <a:r>
              <a:rPr lang="en-US" dirty="0"/>
              <a:t>), CS31 Discussion 1E, Spring 17’</a:t>
            </a:r>
          </a:p>
          <a:p>
            <a:r>
              <a:rPr lang="en-US" dirty="0"/>
              <a:t>Credit to former TA Chelsea </a:t>
            </a:r>
            <a:r>
              <a:rPr lang="en-US" dirty="0" err="1" smtClean="0"/>
              <a:t>Ju</a:t>
            </a:r>
            <a:r>
              <a:rPr lang="en-US" dirty="0" smtClean="0"/>
              <a:t> (</a:t>
            </a:r>
            <a:r>
              <a:rPr lang="en-US" dirty="0" smtClean="0">
                <a:hlinkClick r:id="rId4"/>
              </a:rPr>
              <a:t>chelsea.ju@cs.ucla.edu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838200" y="1600200"/>
            <a:ext cx="7467600" cy="255454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#include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&gt;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cmath</a:t>
            </a:r>
            <a:r>
              <a:rPr lang="en-US" sz="16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namespace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Consolas"/>
              </a:rPr>
              <a:t>std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;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main() {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 smtClean="0">
                <a:solidFill>
                  <a:srgbClr val="222222"/>
                </a:solidFill>
                <a:latin typeface="Consolas"/>
              </a:rPr>
              <a:t>   </a:t>
            </a:r>
            <a:r>
              <a:rPr lang="en-US" sz="16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(1 + pow(2.7, 10.0)) &lt;&lt; </a:t>
            </a:r>
            <a:r>
              <a:rPr lang="en-US" sz="16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0;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>}</a:t>
            </a:r>
            <a:endParaRPr lang="en-US" sz="1600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2095500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09800" y="3352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105400"/>
            <a:ext cx="3962400" cy="9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Dice throw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1447800" y="3195935"/>
            <a:ext cx="24465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/>
              <a:t>cout</a:t>
            </a:r>
            <a:r>
              <a:rPr lang="en-US" sz="5400" dirty="0"/>
              <a:t> &lt;&lt;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812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7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throw example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609600"/>
          </a:xfrm>
        </p:spPr>
        <p:txBody>
          <a:bodyPr/>
          <a:lstStyle/>
          <a:p>
            <a:r>
              <a:rPr lang="en-US" smtClean="0"/>
              <a:t>Step 1: Use your own words to ask Google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458372" y="2362200"/>
            <a:ext cx="8453621" cy="167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83333"/>
          <a:stretch/>
        </p:blipFill>
        <p:spPr>
          <a:xfrm>
            <a:off x="457200" y="4038600"/>
            <a:ext cx="845362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throw example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" y="2133600"/>
            <a:ext cx="9144000" cy="514581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1371600"/>
          </a:xfrm>
        </p:spPr>
        <p:txBody>
          <a:bodyPr/>
          <a:lstStyle/>
          <a:p>
            <a:r>
              <a:rPr lang="en-US" dirty="0" smtClean="0"/>
              <a:t>Step 1: Use your own words to ask Google</a:t>
            </a:r>
            <a:endParaRPr lang="en-US" dirty="0"/>
          </a:p>
          <a:p>
            <a:r>
              <a:rPr lang="en-US" dirty="0" smtClean="0"/>
              <a:t>Step 2: Read the parameter description carefully</a:t>
            </a:r>
          </a:p>
        </p:txBody>
      </p:sp>
    </p:spTree>
    <p:extLst>
      <p:ext uri="{BB962C8B-B14F-4D97-AF65-F5344CB8AC3E}">
        <p14:creationId xmlns:p14="http://schemas.microsoft.com/office/powerpoint/2010/main" val="227462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838200" y="1600200"/>
            <a:ext cx="7467600" cy="255454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#include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&gt;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600" dirty="0" err="1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cstdlib</a:t>
            </a:r>
            <a:r>
              <a:rPr lang="en-US" sz="16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600" dirty="0" smtClean="0"/>
              <a:t> </a:t>
            </a:r>
            <a:br>
              <a:rPr lang="en-US" sz="1600" dirty="0" smtClean="0"/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namespace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Consolas"/>
              </a:rPr>
              <a:t>std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;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main() {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 smtClean="0">
                <a:solidFill>
                  <a:srgbClr val="222222"/>
                </a:solidFill>
                <a:latin typeface="Consolas"/>
              </a:rPr>
              <a:t>   </a:t>
            </a:r>
            <a:r>
              <a:rPr lang="en-US" sz="16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6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(rand() % 6 + 1) 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&lt;&lt; </a:t>
            </a:r>
            <a:r>
              <a:rPr lang="en-US" sz="16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0;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>}</a:t>
            </a:r>
            <a:endParaRPr lang="en-US" sz="1600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2095500"/>
            <a:ext cx="2011680" cy="5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209800" y="3348111"/>
            <a:ext cx="1827628" cy="46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63461"/>
          <a:stretch/>
        </p:blipFill>
        <p:spPr>
          <a:xfrm>
            <a:off x="5943600" y="5029200"/>
            <a:ext cx="1447800" cy="986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105400"/>
            <a:ext cx="1229924" cy="122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838200" y="1600200"/>
            <a:ext cx="7467600" cy="255454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#include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&gt;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#include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&lt;</a:t>
            </a:r>
            <a:r>
              <a:rPr lang="en-US" sz="1600" dirty="0" err="1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cstdlib</a:t>
            </a:r>
            <a:r>
              <a:rPr lang="en-US" sz="16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&gt;</a:t>
            </a:r>
            <a:r>
              <a:rPr lang="en-US" sz="1600" dirty="0" smtClean="0"/>
              <a:t> </a:t>
            </a:r>
            <a:br>
              <a:rPr lang="en-US" sz="1600" dirty="0" smtClean="0"/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namespace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Consolas"/>
              </a:rPr>
              <a:t>std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;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main() {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 smtClean="0">
                <a:solidFill>
                  <a:srgbClr val="222222"/>
                </a:solidFill>
                <a:latin typeface="Consolas"/>
              </a:rPr>
              <a:t>   </a:t>
            </a:r>
            <a:r>
              <a:rPr lang="en-US" sz="16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6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(rand() % 6 + 1) 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&lt;&lt; </a:t>
            </a:r>
            <a:r>
              <a:rPr lang="en-US" sz="16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0;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>}</a:t>
            </a:r>
            <a:endParaRPr lang="en-US" sz="1600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2095500"/>
            <a:ext cx="2011680" cy="5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209800" y="3348111"/>
            <a:ext cx="1827628" cy="46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63461"/>
          <a:stretch/>
        </p:blipFill>
        <p:spPr>
          <a:xfrm>
            <a:off x="5943600" y="5029200"/>
            <a:ext cx="1447800" cy="986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105400"/>
            <a:ext cx="1229924" cy="122992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720970"/>
            <a:ext cx="5105400" cy="1371600"/>
          </a:xfrm>
        </p:spPr>
        <p:txBody>
          <a:bodyPr/>
          <a:lstStyle/>
          <a:p>
            <a:r>
              <a:rPr lang="en-US" dirty="0" smtClean="0"/>
              <a:t>Question: why it always give the</a:t>
            </a:r>
            <a:br>
              <a:rPr lang="en-US" dirty="0" smtClean="0"/>
            </a:br>
            <a:r>
              <a:rPr lang="en-US" dirty="0" smtClean="0"/>
              <a:t>same value?</a:t>
            </a:r>
          </a:p>
        </p:txBody>
      </p:sp>
    </p:spTree>
    <p:extLst>
      <p:ext uri="{BB962C8B-B14F-4D97-AF65-F5344CB8AC3E}">
        <p14:creationId xmlns:p14="http://schemas.microsoft.com/office/powerpoint/2010/main" val="21393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 you have to ask yourself</a:t>
            </a:r>
            <a:br>
              <a:rPr lang="en-US" dirty="0" smtClean="0"/>
            </a:br>
            <a:r>
              <a:rPr lang="en-US" dirty="0" smtClean="0"/>
              <a:t>when developing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4709160"/>
          </a:xfrm>
        </p:spPr>
        <p:txBody>
          <a:bodyPr/>
          <a:lstStyle/>
          <a:p>
            <a:pPr defTabSz="914400"/>
            <a:r>
              <a:rPr lang="en-US" dirty="0"/>
              <a:t>What’s the goal of the function?</a:t>
            </a:r>
          </a:p>
          <a:p>
            <a:pPr defTabSz="914400"/>
            <a:r>
              <a:rPr lang="en-US" dirty="0"/>
              <a:t>How do you expect users to use this function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information have to pass to your function?</a:t>
            </a:r>
          </a:p>
          <a:p>
            <a:pPr lvl="1"/>
            <a:r>
              <a:rPr lang="en-US" dirty="0" smtClean="0"/>
              <a:t>What message are you going to pass back?</a:t>
            </a:r>
            <a:endParaRPr lang="en-US" dirty="0"/>
          </a:p>
          <a:p>
            <a:pPr defTabSz="914400"/>
            <a:r>
              <a:rPr lang="en-US" dirty="0"/>
              <a:t>How do you implement it?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09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What’s the goal of the function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0092"/>
          <a:stretch/>
        </p:blipFill>
        <p:spPr>
          <a:xfrm>
            <a:off x="0" y="2382328"/>
            <a:ext cx="9144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199" b="53547"/>
          <a:stretch/>
        </p:blipFill>
        <p:spPr>
          <a:xfrm>
            <a:off x="0" y="3505200"/>
            <a:ext cx="9144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2. How people are going to use this function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1170"/>
          <a:stretch/>
        </p:blipFill>
        <p:spPr>
          <a:xfrm>
            <a:off x="1981200" y="1371600"/>
            <a:ext cx="4800600" cy="302995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019300" y="4800600"/>
            <a:ext cx="51054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2019300" y="5715000"/>
            <a:ext cx="51054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30089" y="4445487"/>
            <a:ext cx="447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A: Hey,  I will give you a </a:t>
            </a:r>
            <a:r>
              <a:rPr lang="en-US" u="sng" dirty="0" smtClean="0"/>
              <a:t>base</a:t>
            </a:r>
            <a:r>
              <a:rPr lang="en-US" dirty="0" smtClean="0"/>
              <a:t> and an </a:t>
            </a:r>
            <a:r>
              <a:rPr lang="en-US" u="sng" dirty="0" smtClean="0"/>
              <a:t>exponent</a:t>
            </a:r>
            <a:endParaRPr lang="en-US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4191000" y="5396229"/>
            <a:ext cx="314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B: Sure, I will give you the </a:t>
            </a:r>
            <a:r>
              <a:rPr lang="en-US" u="sng" dirty="0" smtClean="0"/>
              <a:t>result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207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2. How people are going to use this function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472"/>
            <a:ext cx="9144000" cy="34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we talk about function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4785360"/>
          </a:xfrm>
        </p:spPr>
        <p:txBody>
          <a:bodyPr/>
          <a:lstStyle/>
          <a:p>
            <a:r>
              <a:rPr lang="en-US" dirty="0" smtClean="0"/>
              <a:t>How function are executed in a program</a:t>
            </a:r>
          </a:p>
          <a:p>
            <a:r>
              <a:rPr lang="en-US" dirty="0" smtClean="0"/>
              <a:t>Consumer-Provider relation</a:t>
            </a:r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24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2. How people are going to use this function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472"/>
            <a:ext cx="9144000" cy="3425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1465" y="2445220"/>
            <a:ext cx="70753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Please pass a coordinate (r, c) to me,</a:t>
            </a:r>
            <a:br>
              <a:rPr lang="en-US" sz="2800" dirty="0" smtClean="0"/>
            </a:br>
            <a:r>
              <a:rPr lang="en-US" sz="2800" dirty="0" smtClean="0"/>
              <a:t>remember to mention whether it’s a horizontal</a:t>
            </a:r>
            <a:br>
              <a:rPr lang="en-US" sz="2800" dirty="0" smtClean="0"/>
            </a:br>
            <a:r>
              <a:rPr lang="en-US" sz="2800" dirty="0" smtClean="0"/>
              <a:t>line or a vertical line,</a:t>
            </a:r>
            <a:br>
              <a:rPr lang="en-US" sz="2800" dirty="0" smtClean="0"/>
            </a:br>
            <a:r>
              <a:rPr lang="en-US" sz="2800" dirty="0" smtClean="0"/>
              <a:t>also give me the length as well as the character.</a:t>
            </a:r>
            <a:br>
              <a:rPr lang="en-US" sz="2800" dirty="0" smtClean="0"/>
            </a:br>
            <a:r>
              <a:rPr lang="en-US" sz="2800" dirty="0" smtClean="0"/>
              <a:t>Let me know the mode: I can support</a:t>
            </a:r>
            <a:br>
              <a:rPr lang="en-US" sz="2800" dirty="0" smtClean="0"/>
            </a:br>
            <a:r>
              <a:rPr lang="en-US" sz="2800" dirty="0" smtClean="0"/>
              <a:t>both foreground and background.</a:t>
            </a:r>
            <a:endParaRPr lang="en-US" sz="2800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66491" y="5310231"/>
            <a:ext cx="8310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If I can successfully draw a line based on the parameters</a:t>
            </a:r>
            <a:br>
              <a:rPr lang="en-US" sz="2800" dirty="0" smtClean="0"/>
            </a:br>
            <a:r>
              <a:rPr lang="en-US" sz="2800" dirty="0" smtClean="0"/>
              <a:t>you gave me, I tell you true, otherwise I reply false.</a:t>
            </a:r>
            <a:endParaRPr lang="en-US" sz="2800" u="sng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33600" y="2209800"/>
            <a:ext cx="2286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95600" y="2209800"/>
            <a:ext cx="2286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779237" y="2209800"/>
            <a:ext cx="41176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00600" y="2209800"/>
            <a:ext cx="990600" cy="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53200" y="2209800"/>
            <a:ext cx="990600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229600" y="2209800"/>
            <a:ext cx="4572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491" y="2209800"/>
            <a:ext cx="457200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10200" y="2895600"/>
            <a:ext cx="381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132037" y="3352800"/>
            <a:ext cx="132616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699118" y="3733800"/>
            <a:ext cx="2872882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56185" y="4191000"/>
            <a:ext cx="990600" cy="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132037" y="4191000"/>
            <a:ext cx="1326163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438400" y="5029200"/>
            <a:ext cx="3962400" cy="36233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088722" y="6220963"/>
            <a:ext cx="5302678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28600" y="2286000"/>
            <a:ext cx="76200" cy="302423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8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2. How people are going to use this function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472"/>
            <a:ext cx="9144000" cy="34252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133600" y="2209800"/>
            <a:ext cx="2286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95600" y="2209800"/>
            <a:ext cx="2286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779237" y="2209800"/>
            <a:ext cx="41176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00600" y="2209800"/>
            <a:ext cx="990600" cy="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53200" y="2209800"/>
            <a:ext cx="990600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229600" y="2209800"/>
            <a:ext cx="4572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491" y="2209800"/>
            <a:ext cx="457200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2506609"/>
            <a:ext cx="3200400" cy="408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7816" y="4876800"/>
            <a:ext cx="135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 at (r, c)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953000" y="4267200"/>
            <a:ext cx="252046" cy="684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732585" y="4191000"/>
            <a:ext cx="363415" cy="11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19800" y="39624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dir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16200000">
            <a:off x="5114031" y="3564777"/>
            <a:ext cx="312792" cy="787253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800600" y="342900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B050"/>
                </a:solidFill>
              </a:rPr>
              <a:t>distance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586046" y="4038600"/>
            <a:ext cx="128954" cy="216932"/>
          </a:xfrm>
          <a:prstGeom prst="ellipse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410200" y="419100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plotChar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2819400"/>
            <a:ext cx="1447800" cy="143613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1066800" y="3314700"/>
            <a:ext cx="7620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38313" y="35052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true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09600" y="4572000"/>
            <a:ext cx="1447800" cy="143613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639240" y="5061466"/>
            <a:ext cx="7620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992802" y="52360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false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92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How to implement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pPr defTabSz="914400"/>
            <a:r>
              <a:rPr lang="en-US" dirty="0" smtClean="0"/>
              <a:t>Modular design!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29022"/>
            <a:ext cx="6324600" cy="32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0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468" y="2938145"/>
            <a:ext cx="3759200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How to implement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pPr defTabSz="914400"/>
            <a:r>
              <a:rPr lang="en-US" dirty="0" smtClean="0"/>
              <a:t>Modular design!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5435600" cy="28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How to implement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pPr defTabSz="914400"/>
            <a:r>
              <a:rPr lang="en-US" dirty="0" smtClean="0"/>
              <a:t>Modular design!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53529"/>
            <a:ext cx="6858000" cy="38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function call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150977"/>
            <a:ext cx="7467600" cy="547842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- 1,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+ 2);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- 2,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+ 4);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(5, 1);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 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(3, 5);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(2, 7);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            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//***********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3);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  <a:ea typeface="ＭＳ 明朝" charset="-128"/>
                <a:cs typeface="Courier New" charset="0"/>
              </a:rPr>
              <a:t>//    ***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5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function call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150977"/>
            <a:ext cx="7467600" cy="375487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numStars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- 1,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+ 2);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startNumSpaces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- 2,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startNumStars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+ 4);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(5, 1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(3, 5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printLayer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(2, 7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printSpaceStarLine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(4, 3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);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5181600"/>
            <a:ext cx="1676400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main()</a:t>
            </a:r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3048000" y="5181600"/>
            <a:ext cx="1905000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paintLayer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5486400" y="5181600"/>
            <a:ext cx="2819400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paintSpaceStarLine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52700" y="5486400"/>
            <a:ext cx="4953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1100" y="5486400"/>
            <a:ext cx="4953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867400" y="6096000"/>
            <a:ext cx="4953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75172" y="5909604"/>
            <a:ext cx="144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Call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80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</a:t>
            </a:r>
            <a:r>
              <a:rPr lang="en-US" smtClean="0"/>
              <a:t>function call graph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447800"/>
            <a:ext cx="3962400" cy="332398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factorial(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prod = 1;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2;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&lt;= n;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prod *=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prod;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k = 1; k &lt;= 6; k++)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"The factorial of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&lt;&lt; k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 is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&lt;&lt; factorial(k)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}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400" y="1454494"/>
            <a:ext cx="3962400" cy="332398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printFactorial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prod = 1;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2;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&lt;= n;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prod *=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k = 1; k &lt;= 6; k++)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"The factorial of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&lt;&lt; k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 is "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&lt;&lt; factorial(k)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}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k = 1; k &lt;= 6; k++)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printFactorial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(k);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6681" y="4766846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Function fun question 4</a:t>
            </a:r>
            <a:endParaRPr lang="en-US" sz="1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771749" y="4758814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Function fun question 5</a:t>
            </a:r>
            <a:endParaRPr lang="en-US" sz="1600" i="1" dirty="0"/>
          </a:p>
        </p:txBody>
      </p:sp>
      <p:sp>
        <p:nvSpPr>
          <p:cNvPr id="9" name="Rounded Rectangle 8"/>
          <p:cNvSpPr/>
          <p:nvPr/>
        </p:nvSpPr>
        <p:spPr>
          <a:xfrm>
            <a:off x="609600" y="5334000"/>
            <a:ext cx="13335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main()</a:t>
            </a:r>
            <a:endParaRPr lang="en-US" sz="200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472332" y="6129996"/>
            <a:ext cx="4953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80104" y="5943600"/>
            <a:ext cx="144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Call direction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535029" y="5334000"/>
            <a:ext cx="1632776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factorial()</a:t>
            </a:r>
            <a:endParaRPr lang="en-US" sz="200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39729" y="5562600"/>
            <a:ext cx="4953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881783" y="5343378"/>
            <a:ext cx="13335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main()</a:t>
            </a:r>
            <a:endParaRPr lang="en-US" sz="2000"/>
          </a:p>
        </p:txBody>
      </p:sp>
      <p:sp>
        <p:nvSpPr>
          <p:cNvPr id="20" name="Rounded Rectangle 19"/>
          <p:cNvSpPr/>
          <p:nvPr/>
        </p:nvSpPr>
        <p:spPr>
          <a:xfrm>
            <a:off x="6807211" y="5343378"/>
            <a:ext cx="1955789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printFactorial</a:t>
            </a:r>
            <a:r>
              <a:rPr lang="en-US" sz="2000" dirty="0" smtClean="0"/>
              <a:t>()</a:t>
            </a:r>
            <a:endParaRPr lang="en-US" sz="2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311912" y="5571978"/>
            <a:ext cx="4953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7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function call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150977"/>
            <a:ext cx="7467600" cy="397031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factorial(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prod = 1;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2;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&lt;= n;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prod *=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i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prod;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void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printFactorial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n)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{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k = 1; k &lt;=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n;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k++)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"The factorial of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&lt;&lt; k &lt;&lt; </a:t>
            </a:r>
            <a:r>
              <a:rPr lang="en-US" sz="1400" dirty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 is </a:t>
            </a:r>
            <a:r>
              <a:rPr lang="en-US" sz="1400" dirty="0" smtClean="0">
                <a:solidFill>
                  <a:srgbClr val="A31515"/>
                </a:solidFill>
                <a:latin typeface="Consolas" charset="0"/>
                <a:ea typeface="ＭＳ 明朝" charset="-128"/>
                <a:cs typeface="Courier New" charset="0"/>
              </a:rPr>
              <a:t>"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    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&lt;&lt; factorial(k) 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}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for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k = 1; k &lt;= 6; k++)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printFactorial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(k);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latin typeface="Cambria" charset="0"/>
              <a:ea typeface="ＭＳ 明朝" charset="-128"/>
              <a:cs typeface="Times New Roman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84804" y="5532447"/>
            <a:ext cx="4953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081276" y="5303847"/>
            <a:ext cx="1632776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factorial()</a:t>
            </a:r>
            <a:endParaRPr lang="en-US" sz="2000"/>
          </a:p>
        </p:txBody>
      </p:sp>
      <p:sp>
        <p:nvSpPr>
          <p:cNvPr id="19" name="Rounded Rectangle 18"/>
          <p:cNvSpPr/>
          <p:nvPr/>
        </p:nvSpPr>
        <p:spPr>
          <a:xfrm>
            <a:off x="1606959" y="5303847"/>
            <a:ext cx="13335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main()</a:t>
            </a:r>
            <a:endParaRPr lang="en-US" sz="2000"/>
          </a:p>
        </p:txBody>
      </p:sp>
      <p:sp>
        <p:nvSpPr>
          <p:cNvPr id="20" name="Rounded Rectangle 19"/>
          <p:cNvSpPr/>
          <p:nvPr/>
        </p:nvSpPr>
        <p:spPr>
          <a:xfrm>
            <a:off x="3532387" y="5303847"/>
            <a:ext cx="1955789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printFactorial</a:t>
            </a:r>
            <a:r>
              <a:rPr lang="en-US" sz="2000" dirty="0" smtClean="0"/>
              <a:t>()</a:t>
            </a:r>
            <a:endParaRPr lang="en-US" sz="2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037088" y="5532447"/>
            <a:ext cx="4953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2286000" y="5867400"/>
            <a:ext cx="4572000" cy="352103"/>
          </a:xfrm>
          <a:custGeom>
            <a:avLst/>
            <a:gdLst>
              <a:gd name="connsiteX0" fmla="*/ 0 w 4572000"/>
              <a:gd name="connsiteY0" fmla="*/ 56270 h 352103"/>
              <a:gd name="connsiteX1" fmla="*/ 2278966 w 4572000"/>
              <a:gd name="connsiteY1" fmla="*/ 351692 h 352103"/>
              <a:gd name="connsiteX2" fmla="*/ 4572000 w 4572000"/>
              <a:gd name="connsiteY2" fmla="*/ 0 h 35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0" h="352103">
                <a:moveTo>
                  <a:pt x="0" y="56270"/>
                </a:moveTo>
                <a:cubicBezTo>
                  <a:pt x="758483" y="208670"/>
                  <a:pt x="1516966" y="361070"/>
                  <a:pt x="2278966" y="351692"/>
                </a:cubicBezTo>
                <a:cubicBezTo>
                  <a:pt x="3040966" y="342314"/>
                  <a:pt x="4572000" y="0"/>
                  <a:pt x="4572000" y="0"/>
                </a:cubicBezTo>
              </a:path>
            </a:pathLst>
          </a:custGeom>
          <a:noFill/>
          <a:ln w="381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How to implement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08496" y="2743200"/>
            <a:ext cx="73270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Always pay </a:t>
            </a:r>
            <a:r>
              <a:rPr lang="en-US" sz="5400" smtClean="0"/>
              <a:t>attention to</a:t>
            </a:r>
            <a:br>
              <a:rPr lang="en-US" sz="5400" smtClean="0"/>
            </a:br>
            <a:r>
              <a:rPr lang="en-US" sz="5400" smtClean="0"/>
              <a:t>what </a:t>
            </a:r>
            <a:r>
              <a:rPr lang="en-US" sz="5400" dirty="0" smtClean="0"/>
              <a:t>are available to you!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6395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example of a function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450300"/>
            <a:ext cx="7467600" cy="267765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square(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a)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*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a;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a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6;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square(a + b)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4763488"/>
            <a:ext cx="8229600" cy="1256312"/>
          </a:xfrm>
        </p:spPr>
        <p:txBody>
          <a:bodyPr>
            <a:normAutofit/>
          </a:bodyPr>
          <a:lstStyle/>
          <a:p>
            <a:r>
              <a:rPr lang="en-US" dirty="0" smtClean="0"/>
              <a:t>Are two variable a’s the same?</a:t>
            </a:r>
          </a:p>
        </p:txBody>
      </p:sp>
    </p:spTree>
    <p:extLst>
      <p:ext uri="{BB962C8B-B14F-4D97-AF65-F5344CB8AC3E}">
        <p14:creationId xmlns:p14="http://schemas.microsoft.com/office/powerpoint/2010/main" val="24673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example of a function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450300"/>
            <a:ext cx="7467600" cy="267765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square(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u="sng" dirty="0" smtClean="0">
                <a:solidFill>
                  <a:srgbClr val="FF0000"/>
                </a:solidFill>
                <a:latin typeface="Consolas" charset="0"/>
                <a:ea typeface="ＭＳ 明朝" charset="-128"/>
                <a:cs typeface="Courier New" charset="0"/>
              </a:rPr>
              <a:t>a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)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u="sng" dirty="0" smtClean="0">
                <a:solidFill>
                  <a:srgbClr val="FF0000"/>
                </a:solidFill>
                <a:latin typeface="Consolas" charset="0"/>
                <a:ea typeface="ＭＳ 明朝" charset="-128"/>
                <a:cs typeface="Courier New" charset="0"/>
              </a:rPr>
              <a:t>a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* </a:t>
            </a:r>
            <a:r>
              <a:rPr lang="en-US" sz="1400" u="sng" dirty="0" smtClean="0">
                <a:solidFill>
                  <a:srgbClr val="FF0000"/>
                </a:solidFill>
                <a:latin typeface="Consolas" charset="0"/>
                <a:ea typeface="ＭＳ 明朝" charset="-128"/>
                <a:cs typeface="Courier New" charset="0"/>
              </a:rPr>
              <a:t>a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main() {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400" u="sng" dirty="0">
                <a:solidFill>
                  <a:srgbClr val="00B050"/>
                </a:solidFill>
                <a:latin typeface="Consolas" charset="0"/>
                <a:ea typeface="ＭＳ 明朝" charset="-128"/>
                <a:cs typeface="Courier New" charset="0"/>
              </a:rPr>
              <a:t>a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= 3;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int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b = 6;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square(</a:t>
            </a:r>
            <a:r>
              <a:rPr lang="en-US" sz="1400" u="sng" dirty="0" smtClean="0">
                <a:solidFill>
                  <a:srgbClr val="00B050"/>
                </a:solidFill>
                <a:latin typeface="Consolas" charset="0"/>
                <a:ea typeface="ＭＳ 明朝" charset="-128"/>
                <a:cs typeface="Courier New" charset="0"/>
              </a:rPr>
              <a:t>a</a:t>
            </a:r>
            <a:r>
              <a:rPr lang="en-US" sz="14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+ b) 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&lt;&lt; </a:t>
            </a:r>
            <a:r>
              <a:rPr lang="en-US" sz="14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>return</a:t>
            </a: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0;</a:t>
            </a:r>
            <a:b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4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}</a:t>
            </a:r>
            <a:endParaRPr lang="en-US" sz="1400" dirty="0">
              <a:effectLst/>
              <a:latin typeface="Cambria" charset="0"/>
              <a:ea typeface="ＭＳ 明朝" charset="-128"/>
              <a:cs typeface="Times New Roman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4763488"/>
            <a:ext cx="8229600" cy="1256312"/>
          </a:xfrm>
        </p:spPr>
        <p:txBody>
          <a:bodyPr>
            <a:normAutofit/>
          </a:bodyPr>
          <a:lstStyle/>
          <a:p>
            <a:r>
              <a:rPr lang="en-US" dirty="0" smtClean="0"/>
              <a:t>Different functions have their own variable sets</a:t>
            </a:r>
          </a:p>
          <a:p>
            <a:r>
              <a:rPr lang="en-US" dirty="0" smtClean="0"/>
              <a:t>Try it on VC++ / </a:t>
            </a:r>
            <a:r>
              <a:rPr lang="en-US" dirty="0" err="1" smtClean="0"/>
              <a:t>Xcode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28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your role?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971800"/>
            <a:ext cx="3962400" cy="3185160"/>
          </a:xfrm>
        </p:spPr>
        <p:txBody>
          <a:bodyPr/>
          <a:lstStyle/>
          <a:p>
            <a:r>
              <a:rPr lang="en-US" dirty="0" smtClean="0"/>
              <a:t>How to use the function?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838200" y="1600200"/>
            <a:ext cx="30480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/>
              <a:t>User</a:t>
            </a:r>
            <a:endParaRPr lang="en-US" sz="4000"/>
          </a:p>
        </p:txBody>
      </p:sp>
      <p:sp>
        <p:nvSpPr>
          <p:cNvPr id="5" name="Rounded Rectangle 4"/>
          <p:cNvSpPr/>
          <p:nvPr/>
        </p:nvSpPr>
        <p:spPr>
          <a:xfrm>
            <a:off x="5334000" y="1600200"/>
            <a:ext cx="30480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Provider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600200"/>
            <a:ext cx="0" cy="4267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724401" y="2990491"/>
            <a:ext cx="3962400" cy="31851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What’s the goal of the function?</a:t>
            </a:r>
          </a:p>
          <a:p>
            <a:pPr defTabSz="914400"/>
            <a:r>
              <a:rPr lang="en-US" dirty="0" smtClean="0"/>
              <a:t>How do you expect users to use this function?</a:t>
            </a:r>
          </a:p>
          <a:p>
            <a:pPr defTabSz="914400"/>
            <a:r>
              <a:rPr lang="en-US" dirty="0" smtClean="0"/>
              <a:t>How do you implement it?</a:t>
            </a:r>
          </a:p>
        </p:txBody>
      </p:sp>
    </p:spTree>
    <p:extLst>
      <p:ext uri="{BB962C8B-B14F-4D97-AF65-F5344CB8AC3E}">
        <p14:creationId xmlns:p14="http://schemas.microsoft.com/office/powerpoint/2010/main" val="34318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 flipH="1">
            <a:off x="3352800" y="2786152"/>
            <a:ext cx="4381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/>
              <a:t>1 + 2.7</a:t>
            </a:r>
            <a:endParaRPr lang="en-US" sz="11500" dirty="0"/>
          </a:p>
        </p:txBody>
      </p:sp>
      <p:sp>
        <p:nvSpPr>
          <p:cNvPr id="12" name="Rectangle 11"/>
          <p:cNvSpPr/>
          <p:nvPr/>
        </p:nvSpPr>
        <p:spPr>
          <a:xfrm>
            <a:off x="685800" y="3255511"/>
            <a:ext cx="24465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/>
              <a:t>cout</a:t>
            </a:r>
            <a:r>
              <a:rPr lang="en-US" sz="5400" dirty="0"/>
              <a:t> &lt;&lt;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02124" y="2401431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10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884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838200" y="1600200"/>
            <a:ext cx="7467600" cy="255454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#include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&gt;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  <a:t/>
            </a:r>
            <a:br>
              <a:rPr lang="en-US" sz="1600" dirty="0" smtClean="0">
                <a:solidFill>
                  <a:srgbClr val="0000FF"/>
                </a:solidFill>
                <a:latin typeface="Consolas" charset="0"/>
                <a:ea typeface="ＭＳ 明朝" charset="-128"/>
                <a:cs typeface="Courier New" charset="0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namespace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Consolas"/>
              </a:rPr>
              <a:t>std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;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main() {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 smtClean="0">
                <a:solidFill>
                  <a:srgbClr val="222222"/>
                </a:solidFill>
                <a:latin typeface="Consolas"/>
              </a:rPr>
              <a:t>   </a:t>
            </a:r>
            <a:r>
              <a:rPr lang="en-US" sz="16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cout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&lt;&lt; </a:t>
            </a:r>
            <a:r>
              <a:rPr lang="en-US" sz="1600" u="sng" dirty="0" smtClean="0">
                <a:solidFill>
                  <a:srgbClr val="FF0000"/>
                </a:solidFill>
                <a:latin typeface="Consolas" charset="0"/>
                <a:ea typeface="ＭＳ 明朝" charset="-128"/>
                <a:cs typeface="Courier New" charset="0"/>
              </a:rPr>
              <a:t>????????????????????</a:t>
            </a:r>
            <a:r>
              <a:rPr lang="en-US" sz="1600" dirty="0" smtClean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 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&lt;&lt; </a:t>
            </a:r>
            <a:r>
              <a:rPr lang="en-US" sz="1600" dirty="0" err="1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endl</a:t>
            </a:r>
            <a:r>
              <a:rPr lang="en-US" sz="1600" dirty="0">
                <a:solidFill>
                  <a:srgbClr val="222222"/>
                </a:solidFill>
                <a:latin typeface="Consolas" charset="0"/>
                <a:ea typeface="ＭＳ 明朝" charset="-128"/>
                <a:cs typeface="Courier New" charset="0"/>
              </a:rPr>
              <a:t>;</a:t>
            </a: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600" dirty="0">
                <a:solidFill>
                  <a:srgbClr val="222222"/>
                </a:solidFill>
                <a:latin typeface="Consolas"/>
              </a:rPr>
              <a:t> 0;</a:t>
            </a:r>
            <a:br>
              <a:rPr lang="en-US" sz="1600" dirty="0">
                <a:solidFill>
                  <a:srgbClr val="222222"/>
                </a:solidFill>
                <a:latin typeface="Consolas"/>
              </a:rPr>
            </a:br>
            <a:r>
              <a:rPr lang="en-US" sz="1600" dirty="0">
                <a:solidFill>
                  <a:srgbClr val="222222"/>
                </a:solidFill>
                <a:latin typeface="Consolas"/>
              </a:rPr>
              <a:t>}</a:t>
            </a:r>
            <a:endParaRPr lang="en-US" sz="16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105400"/>
            <a:ext cx="3962400" cy="9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200"/>
            <a:ext cx="6781800" cy="395748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609600"/>
          </a:xfrm>
        </p:spPr>
        <p:txBody>
          <a:bodyPr/>
          <a:lstStyle/>
          <a:p>
            <a:r>
              <a:rPr lang="en-US" smtClean="0"/>
              <a:t>Step 1: Use your own words to ask Google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11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91400" y="135147"/>
            <a:ext cx="1600200" cy="4744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User</a:t>
            </a:r>
            <a:endParaRPr lang="en-US" sz="240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1371600"/>
          </a:xfrm>
        </p:spPr>
        <p:txBody>
          <a:bodyPr/>
          <a:lstStyle/>
          <a:p>
            <a:r>
              <a:rPr lang="en-US" dirty="0" smtClean="0"/>
              <a:t>Step 1: Use your own words to ask Google</a:t>
            </a:r>
            <a:endParaRPr lang="en-US" dirty="0"/>
          </a:p>
          <a:p>
            <a:r>
              <a:rPr lang="en-US" dirty="0" smtClean="0"/>
              <a:t>Step 2: Read the parameter description carefully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80092"/>
          <a:stretch/>
        </p:blipFill>
        <p:spPr>
          <a:xfrm>
            <a:off x="0" y="2286000"/>
            <a:ext cx="9144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199"/>
          <a:stretch/>
        </p:blipFill>
        <p:spPr>
          <a:xfrm>
            <a:off x="0" y="3408872"/>
            <a:ext cx="9144000" cy="40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8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5261</TotalTime>
  <Words>533</Words>
  <Application>Microsoft Office PowerPoint</Application>
  <PresentationFormat>On-screen Show (4:3)</PresentationFormat>
  <Paragraphs>121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Origin</vt:lpstr>
      <vt:lpstr>Today’s Topic</vt:lpstr>
      <vt:lpstr>When we talk about function…</vt:lpstr>
      <vt:lpstr>An example of a function</vt:lpstr>
      <vt:lpstr>An example of a function</vt:lpstr>
      <vt:lpstr>What is your role?</vt:lpstr>
      <vt:lpstr>Math example</vt:lpstr>
      <vt:lpstr>Math example</vt:lpstr>
      <vt:lpstr>Math example</vt:lpstr>
      <vt:lpstr>Math example</vt:lpstr>
      <vt:lpstr>Math example</vt:lpstr>
      <vt:lpstr>Dice throw example</vt:lpstr>
      <vt:lpstr>Dice throw example</vt:lpstr>
      <vt:lpstr>Dice throw example</vt:lpstr>
      <vt:lpstr>Math example</vt:lpstr>
      <vt:lpstr>Math example</vt:lpstr>
      <vt:lpstr>Questions you have to ask yourself when developing a function</vt:lpstr>
      <vt:lpstr>1. What’s the goal of the function</vt:lpstr>
      <vt:lpstr>2. How people are going to use this function</vt:lpstr>
      <vt:lpstr>2. How people are going to use this function</vt:lpstr>
      <vt:lpstr>2. How people are going to use this function</vt:lpstr>
      <vt:lpstr>2. How people are going to use this function</vt:lpstr>
      <vt:lpstr>3. How to implement</vt:lpstr>
      <vt:lpstr>3. How to implement</vt:lpstr>
      <vt:lpstr>3. How to implement</vt:lpstr>
      <vt:lpstr>Determine function call graph</vt:lpstr>
      <vt:lpstr>Determine function call graph</vt:lpstr>
      <vt:lpstr>Determine function call graph</vt:lpstr>
      <vt:lpstr>Determine function call graph</vt:lpstr>
      <vt:lpstr>3. How to implement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CS31 Discussion 1E</dc:title>
  <dc:creator>Chelsea Ju</dc:creator>
  <cp:lastModifiedBy>kumokay</cp:lastModifiedBy>
  <cp:revision>171</cp:revision>
  <dcterms:created xsi:type="dcterms:W3CDTF">2015-04-06T17:42:38Z</dcterms:created>
  <dcterms:modified xsi:type="dcterms:W3CDTF">2017-12-04T20:51:39Z</dcterms:modified>
</cp:coreProperties>
</file>